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005" r:id="rId4"/>
  </p:sldMasterIdLst>
  <p:notesMasterIdLst>
    <p:notesMasterId r:id="rId15"/>
  </p:notesMasterIdLst>
  <p:handoutMasterIdLst>
    <p:handoutMasterId r:id="rId16"/>
  </p:handoutMasterIdLst>
  <p:sldIdLst>
    <p:sldId id="286" r:id="rId5"/>
    <p:sldId id="432" r:id="rId6"/>
    <p:sldId id="442" r:id="rId7"/>
    <p:sldId id="440" r:id="rId8"/>
    <p:sldId id="443" r:id="rId9"/>
    <p:sldId id="441" r:id="rId10"/>
    <p:sldId id="446" r:id="rId11"/>
    <p:sldId id="444" r:id="rId12"/>
    <p:sldId id="445" r:id="rId13"/>
    <p:sldId id="431" r:id="rId14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286"/>
            <p14:sldId id="432"/>
            <p14:sldId id="442"/>
            <p14:sldId id="440"/>
            <p14:sldId id="443"/>
            <p14:sldId id="441"/>
            <p14:sldId id="446"/>
            <p14:sldId id="444"/>
            <p14:sldId id="44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240"/>
    <a:srgbClr val="F8FA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93333" autoAdjust="0"/>
  </p:normalViewPr>
  <p:slideViewPr>
    <p:cSldViewPr snapToGrid="0" snapToObjects="1">
      <p:cViewPr varScale="1">
        <p:scale>
          <a:sx n="94" d="100"/>
          <a:sy n="94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2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9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6355-3DDC-9949-861F-AD0908BFC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7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661159"/>
            <a:ext cx="10075479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545021" y="671005"/>
            <a:ext cx="10075479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2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4657CDC-790B-5B43-A1E2-05ACC7341BB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761020" y="1661159"/>
            <a:ext cx="4897342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73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1C06C6-61D8-E14E-B26A-EC6DF13C5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665017"/>
            <a:ext cx="10075479" cy="57538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285750" indent="-285750">
              <a:buFont typeface="Arial" panose="020B0604020202020204" pitchFamily="34" charset="0"/>
              <a:buChar char="•"/>
              <a:defRPr/>
            </a:lvl2pPr>
            <a:lvl3pPr marL="171450" indent="-171450">
              <a:buFont typeface="Arial" panose="020B0604020202020204" pitchFamily="34" charset="0"/>
              <a:buChar char="•"/>
              <a:defRPr/>
            </a:lvl3pPr>
            <a:lvl4pPr marL="171450" indent="-171450">
              <a:buFont typeface="Arial" panose="020B0604020202020204" pitchFamily="34" charset="0"/>
              <a:buChar char="•"/>
              <a:defRPr/>
            </a:lvl4pPr>
            <a:lvl5pPr marL="171450" indent="-1714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32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367AB8-F1BD-8C4B-9148-198F7FCF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683755"/>
            <a:ext cx="9753600" cy="1223228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>
              <a:defRPr spc="0"/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E6C14DE-F4F4-A44E-8CFA-84E772587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47" y="4061012"/>
            <a:ext cx="9778253" cy="23578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28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 dirty="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80" r:id="rId6"/>
    <p:sldLayoutId id="2147484081" r:id="rId7"/>
    <p:sldLayoutId id="2147484079" r:id="rId8"/>
    <p:sldLayoutId id="2147484014" r:id="rId9"/>
    <p:sldLayoutId id="2147484015" r:id="rId10"/>
    <p:sldLayoutId id="2147484073" r:id="rId11"/>
    <p:sldLayoutId id="2147484074" r:id="rId12"/>
    <p:sldLayoutId id="2147484076" r:id="rId13"/>
    <p:sldLayoutId id="2147484016" r:id="rId14"/>
    <p:sldLayoutId id="2147484048" r:id="rId15"/>
    <p:sldLayoutId id="2147484024" r:id="rId16"/>
    <p:sldLayoutId id="2147484078" r:id="rId17"/>
    <p:sldLayoutId id="2147484029" r:id="rId18"/>
    <p:sldLayoutId id="2147484075" r:id="rId19"/>
    <p:sldLayoutId id="2147484040" r:id="rId20"/>
    <p:sldLayoutId id="2147484030" r:id="rId21"/>
    <p:sldLayoutId id="2147484031" r:id="rId22"/>
    <p:sldLayoutId id="2147484032" r:id="rId23"/>
    <p:sldLayoutId id="2147484077" r:id="rId24"/>
    <p:sldLayoutId id="2147484036" r:id="rId25"/>
    <p:sldLayoutId id="2147484044" r:id="rId26"/>
    <p:sldLayoutId id="2147484046" r:id="rId27"/>
    <p:sldLayoutId id="2147484049" r:id="rId28"/>
    <p:sldLayoutId id="2147484050" r:id="rId29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66D67D-5EC4-C64B-B715-8305BD4FC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186137" y="1952025"/>
            <a:ext cx="11072538" cy="322164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0" dirty="0">
                <a:solidFill>
                  <a:schemeClr val="bg1"/>
                </a:solidFill>
              </a:rPr>
              <a:t>Bitcoin Price Prediction Using</a:t>
            </a:r>
            <a:r>
              <a:rPr lang="en-GB" sz="5400" dirty="0">
                <a:solidFill>
                  <a:schemeClr val="bg1"/>
                </a:solidFill>
                <a:effectLst/>
              </a:rPr>
              <a:t> Machine Learning Technique</a:t>
            </a:r>
          </a:p>
          <a:p>
            <a:r>
              <a:rPr lang="en-US" sz="6000" spc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542" y="4211580"/>
            <a:ext cx="5693627" cy="249940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u="sng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Group 8</a:t>
            </a:r>
            <a:br>
              <a:rPr lang="en-US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Preeti </a:t>
            </a:r>
            <a:r>
              <a:rPr lang="en-US" dirty="0" err="1">
                <a:solidFill>
                  <a:schemeClr val="bg1"/>
                </a:solidFill>
                <a:latin typeface="Arial"/>
                <a:ea typeface="Open Sans"/>
                <a:cs typeface="Arial"/>
              </a:rPr>
              <a:t>Suryawanshi</a:t>
            </a:r>
            <a:endParaRPr lang="en-US" dirty="0">
              <a:solidFill>
                <a:schemeClr val="bg1"/>
              </a:solidFill>
              <a:latin typeface="Arial"/>
              <a:ea typeface="Open Sans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Bhaskar Sinha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Eitika Sharma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Abu Huraira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Sushmitha </a:t>
            </a:r>
            <a:r>
              <a:rPr lang="en-US" dirty="0" err="1">
                <a:solidFill>
                  <a:schemeClr val="bg1"/>
                </a:solidFill>
                <a:latin typeface="Arial"/>
                <a:ea typeface="Open Sans"/>
                <a:cs typeface="Arial"/>
              </a:rPr>
              <a:t>Sannasanth</a:t>
            </a:r>
            <a:endParaRPr lang="en-US" dirty="0">
              <a:solidFill>
                <a:schemeClr val="bg1"/>
              </a:solidFill>
              <a:latin typeface="Arial"/>
              <a:ea typeface="Open Sans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Arial"/>
                <a:ea typeface="Open Sans"/>
                <a:cs typeface="Arial"/>
              </a:rPr>
              <a:t>Salman Tahir Khan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and blue background">
            <a:extLst>
              <a:ext uri="{FF2B5EF4-FFF2-40B4-BE49-F238E27FC236}">
                <a16:creationId xmlns:a16="http://schemas.microsoft.com/office/drawing/2014/main" id="{4EDCB9DA-3136-FF31-9D59-D66F7701A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pic>
        <p:nvPicPr>
          <p:cNvPr id="19" name="Picture 18" descr="A white rectangular sign with blue text&#10;&#10;Description automatically generated">
            <a:extLst>
              <a:ext uri="{FF2B5EF4-FFF2-40B4-BE49-F238E27FC236}">
                <a16:creationId xmlns:a16="http://schemas.microsoft.com/office/drawing/2014/main" id="{8BC16158-354B-5F9C-D270-0FD0E47309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15" y="0"/>
            <a:ext cx="7325369" cy="3517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04BEA8-3452-A5A4-CC59-02A7BC8F7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316" y="3684896"/>
            <a:ext cx="7325368" cy="27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0" name="Picture 19" descr="A white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3CE1C2F-1288-8AC4-A09A-6F72F62B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21" name="Title 14">
            <a:extLst>
              <a:ext uri="{FF2B5EF4-FFF2-40B4-BE49-F238E27FC236}">
                <a16:creationId xmlns:a16="http://schemas.microsoft.com/office/drawing/2014/main" id="{76F74153-2B76-5F4E-27A2-DEFF4ED9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580" y="297294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History and context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C94EDE-F924-8460-9B33-B47262E3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1862584"/>
            <a:ext cx="6479862" cy="5326495"/>
          </a:xfrm>
        </p:spPr>
        <p:txBody>
          <a:bodyPr vert="horz" lIns="0" tIns="45720" rIns="0" bIns="45720" rtlCol="0" anchor="t">
            <a:noAutofit/>
          </a:bodyPr>
          <a:lstStyle/>
          <a:p>
            <a:pPr algn="just"/>
            <a:r>
              <a:rPr lang="en-GB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Bitcoin came into existence in response to the Global Financial Crisis of 2008</a:t>
            </a:r>
          </a:p>
          <a:p>
            <a:pPr algn="just"/>
            <a:r>
              <a:rPr lang="en-GB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Aimed to remove intermediaries like banks between transactions and build a decentralized financial system.</a:t>
            </a:r>
          </a:p>
          <a:p>
            <a:pPr algn="just"/>
            <a:r>
              <a:rPr lang="en-GB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Once dismissed as a </a:t>
            </a:r>
            <a:r>
              <a:rPr lang="en-GB" sz="24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ponzi</a:t>
            </a:r>
            <a:r>
              <a:rPr lang="en-GB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 scheme is now adopted by countries as legal tenders and institutional investors like Black Rock.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A5CB7-197D-0042-3710-7A9049F1CB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73" y="1913915"/>
            <a:ext cx="3704539" cy="3670999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161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0" name="Picture 19" descr="A white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33CE1C2F-1288-8AC4-A09A-6F72F62BF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21" name="Title 14">
            <a:extLst>
              <a:ext uri="{FF2B5EF4-FFF2-40B4-BE49-F238E27FC236}">
                <a16:creationId xmlns:a16="http://schemas.microsoft.com/office/drawing/2014/main" id="{76F74153-2B76-5F4E-27A2-DEFF4ED9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21" y="116906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Challenges ?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C94EDE-F924-8460-9B33-B47262E3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75" y="1091603"/>
            <a:ext cx="10674626" cy="5417821"/>
          </a:xfrm>
        </p:spPr>
        <p:txBody>
          <a:bodyPr vert="horz" lIns="0" tIns="45720" rIns="0" bIns="45720" rtlCol="0" anchor="t">
            <a:noAutofit/>
          </a:bodyPr>
          <a:lstStyle/>
          <a:p>
            <a:pPr algn="just"/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Bitcoin’s price is highly influenced by various factors:</a:t>
            </a:r>
          </a:p>
          <a:p>
            <a:pPr algn="just"/>
            <a:endParaRPr lang="en-US" dirty="0">
              <a:solidFill>
                <a:srgbClr val="2B2B2B"/>
              </a:solidFill>
              <a:latin typeface="Arial" panose="020B0604020202020204"/>
            </a:endParaRPr>
          </a:p>
          <a:p>
            <a:pPr algn="just"/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Short history makes predicting less reliable</a:t>
            </a:r>
          </a:p>
          <a:p>
            <a:pPr algn="just"/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Regulatory changes worldwide causes abrupt market shifts</a:t>
            </a:r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55B96-E82D-6D58-59D0-1459674128A4}"/>
              </a:ext>
            </a:extLst>
          </p:cNvPr>
          <p:cNvSpPr txBox="1"/>
          <p:nvPr/>
        </p:nvSpPr>
        <p:spPr>
          <a:xfrm>
            <a:off x="1689652" y="2559232"/>
            <a:ext cx="6122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SzPct val="99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investor sentiments</a:t>
            </a:r>
          </a:p>
          <a:p>
            <a:pPr algn="just">
              <a:buSzPct val="99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market demand</a:t>
            </a:r>
          </a:p>
          <a:p>
            <a:pPr algn="just">
              <a:buSzPct val="99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regulatory news</a:t>
            </a:r>
          </a:p>
          <a:p>
            <a:pPr algn="just">
              <a:buSzPct val="99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tech advancements</a:t>
            </a:r>
          </a:p>
          <a:p>
            <a:pPr algn="just">
              <a:buSzPct val="99000"/>
            </a:pPr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87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white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67ACC843-6073-9C7B-B29F-6D87B9269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33" name="Title 14">
            <a:extLst>
              <a:ext uri="{FF2B5EF4-FFF2-40B4-BE49-F238E27FC236}">
                <a16:creationId xmlns:a16="http://schemas.microsoft.com/office/drawing/2014/main" id="{EC315070-0A69-FBDA-2A46-BB7F5922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698" y="75304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sz="3600" dirty="0"/>
              <a:t>	</a:t>
            </a:r>
            <a:r>
              <a:rPr lang="en-US" sz="3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Data Overview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0F6AE6A3-153A-BA9D-0982-67138A8E6F96}"/>
              </a:ext>
            </a:extLst>
          </p:cNvPr>
          <p:cNvSpPr txBox="1">
            <a:spLocks/>
          </p:cNvSpPr>
          <p:nvPr/>
        </p:nvSpPr>
        <p:spPr>
          <a:xfrm>
            <a:off x="1081753" y="1279745"/>
            <a:ext cx="10824779" cy="53805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330"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We collected data from various cryptocurrency platforms, including Yahoo Finance, </a:t>
            </a:r>
            <a:r>
              <a:rPr lang="en-US" sz="2400" dirty="0" err="1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Quandle</a:t>
            </a: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to analyze Bitcoin price trends alongside variables like </a:t>
            </a:r>
            <a:r>
              <a:rPr lang="en-US" sz="2400" b="1" dirty="0">
                <a:solidFill>
                  <a:schemeClr val="tx2"/>
                </a:solidFill>
                <a:ea typeface="+mn-lt"/>
                <a:cs typeface="+mn-lt"/>
              </a:rPr>
              <a:t>Gold, Litecoin, Ethereum </a:t>
            </a: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prices </a:t>
            </a:r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(in USD)</a:t>
            </a: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BTC volume/popularity, BTC_CASH </a:t>
            </a:r>
            <a:r>
              <a:rPr lang="en-US" sz="16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(in USD),</a:t>
            </a: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and other features.</a:t>
            </a:r>
          </a:p>
          <a:p>
            <a:pPr algn="just" defTabSz="914330">
              <a:buClrTx/>
              <a:defRPr/>
            </a:pPr>
            <a:endParaRPr lang="en-US" sz="2400" dirty="0">
              <a:solidFill>
                <a:schemeClr val="accent5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algn="just" defTabSz="914330"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The dataset spans from 2015 to 2024. We preprocessed the data to handle missing values and ensure linearity before further analysis.</a:t>
            </a:r>
            <a:endParaRPr lang="en-US" sz="2400" dirty="0">
              <a:solidFill>
                <a:schemeClr val="accent5">
                  <a:lumMod val="75000"/>
                  <a:lumOff val="25000"/>
                </a:schemeClr>
              </a:solidFill>
              <a:cs typeface="Arial"/>
            </a:endParaRPr>
          </a:p>
          <a:p>
            <a:pPr algn="just" defTabSz="914330">
              <a:buClrTx/>
              <a:defRPr/>
            </a:pPr>
            <a:endParaRPr lang="en-US" dirty="0">
              <a:cs typeface="Arial" panose="020B0604020202020204"/>
            </a:endParaRPr>
          </a:p>
          <a:p>
            <a:pPr marL="457200" marR="0" lvl="0" indent="-457200" algn="just" defTabSz="9143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5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667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white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67ACC843-6073-9C7B-B29F-6D87B9269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33" name="Title 14">
            <a:extLst>
              <a:ext uri="{FF2B5EF4-FFF2-40B4-BE49-F238E27FC236}">
                <a16:creationId xmlns:a16="http://schemas.microsoft.com/office/drawing/2014/main" id="{EC315070-0A69-FBDA-2A46-BB7F5922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375034"/>
            <a:ext cx="8958230" cy="1120139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	Methodology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0F6AE6A3-153A-BA9D-0982-67138A8E6F96}"/>
              </a:ext>
            </a:extLst>
          </p:cNvPr>
          <p:cNvSpPr txBox="1">
            <a:spLocks/>
          </p:cNvSpPr>
          <p:nvPr/>
        </p:nvSpPr>
        <p:spPr>
          <a:xfrm>
            <a:off x="1173033" y="1411744"/>
            <a:ext cx="5633863" cy="609726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2060"/>
              </a:buClr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Clr>
                <a:srgbClr val="002060"/>
              </a:buClr>
              <a:buFont typeface="Wingdings" pitchFamily="2" charset="2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We have used Machine learning techniques Like regression models.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We Analyzed the predictions through different models, such as Random Forest, Linear , Ridge and finally LSTM</a:t>
            </a: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</a:rPr>
              <a:t>.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  <a:cs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</a:rPr>
              <a:t>We found the model's parameters and their significance with accuracy /Result.</a:t>
            </a:r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  <a:effectLst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7ACC87-5170-DC54-911D-B1E49AEE6808}"/>
              </a:ext>
            </a:extLst>
          </p:cNvPr>
          <p:cNvCxnSpPr/>
          <p:nvPr/>
        </p:nvCxnSpPr>
        <p:spPr>
          <a:xfrm flipH="1">
            <a:off x="3985260" y="8808720"/>
            <a:ext cx="0" cy="179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B848210-2EE4-48A4-6330-759D67158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5A4AAF9F-82CE-9FD3-FAB3-95F569F39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­­­</a:t>
            </a:r>
            <a:endParaRPr kumimoji="0" lang="en-GB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555DE00F-6AB6-48A1-9369-F8189FE26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42560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56088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56088" algn="l"/>
              </a:tabLs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56088" algn="l"/>
              </a:tabLst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56088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35BF74A2-CE59-6633-4620-23A4D6799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3647"/>
            <a:ext cx="624728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2552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52700" algn="l"/>
              </a:tabLs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52700" algn="l"/>
              </a:tabLs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52700" algn="l"/>
              </a:tabLst>
            </a:pP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kumimoji="0" lang="en-GB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552700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9F06C8-33C3-533B-276E-06C470D4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893" y="522194"/>
            <a:ext cx="4246588" cy="59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3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5" name="Picture 24" descr="A white and blue background">
            <a:extLst>
              <a:ext uri="{FF2B5EF4-FFF2-40B4-BE49-F238E27FC236}">
                <a16:creationId xmlns:a16="http://schemas.microsoft.com/office/drawing/2014/main" id="{9835867C-AEAB-7E0D-4B54-09C86711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26" name="Title 14">
            <a:extLst>
              <a:ext uri="{FF2B5EF4-FFF2-40B4-BE49-F238E27FC236}">
                <a16:creationId xmlns:a16="http://schemas.microsoft.com/office/drawing/2014/main" id="{8684C6D3-CE14-2EA4-2128-8F9659C1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20108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	</a:t>
            </a:r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Model Training &amp; 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1EC88-76DD-CC8F-807B-9AF0A09EF49E}"/>
              </a:ext>
            </a:extLst>
          </p:cNvPr>
          <p:cNvSpPr txBox="1"/>
          <p:nvPr/>
        </p:nvSpPr>
        <p:spPr>
          <a:xfrm>
            <a:off x="1054249" y="1217180"/>
            <a:ext cx="108075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</a:rPr>
              <a:t> As We have done Inferential analysis Using different type of Models – Regression-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Ridge regression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 forest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&amp;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LSTM</a:t>
            </a:r>
            <a:r>
              <a:rPr lang="en-US" sz="240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effectLst/>
              </a:rPr>
              <a:t>(All models &amp; result shown below table) </a:t>
            </a:r>
          </a:p>
          <a:p>
            <a:pPr algn="just" rtl="0"/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After several training and testing, We applied Long Short-Term Memory (LSTM) Model by applying Machine Learning techniques.</a:t>
            </a:r>
          </a:p>
          <a:p>
            <a:pPr rtl="0"/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  <a:effectLst/>
            </a:endParaRPr>
          </a:p>
          <a:p>
            <a:pPr rtl="0"/>
            <a:endParaRPr lang="en-US" sz="2400" dirty="0">
              <a:solidFill>
                <a:schemeClr val="accent6">
                  <a:lumMod val="75000"/>
                  <a:lumOff val="25000"/>
                </a:schemeClr>
              </a:solidFill>
              <a:effectLst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989A83-B188-1A41-C7B0-E9053D68D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46527"/>
              </p:ext>
            </p:extLst>
          </p:nvPr>
        </p:nvGraphicFramePr>
        <p:xfrm>
          <a:off x="1914687" y="3690339"/>
          <a:ext cx="8125958" cy="2926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5009">
                  <a:extLst>
                    <a:ext uri="{9D8B030D-6E8A-4147-A177-3AD203B41FA5}">
                      <a16:colId xmlns:a16="http://schemas.microsoft.com/office/drawing/2014/main" val="4021336449"/>
                    </a:ext>
                  </a:extLst>
                </a:gridCol>
                <a:gridCol w="4050949">
                  <a:extLst>
                    <a:ext uri="{9D8B030D-6E8A-4147-A177-3AD203B41FA5}">
                      <a16:colId xmlns:a16="http://schemas.microsoft.com/office/drawing/2014/main" val="685505539"/>
                    </a:ext>
                  </a:extLst>
                </a:gridCol>
              </a:tblGrid>
              <a:tr h="8239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Model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RMSE Score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877448"/>
                  </a:ext>
                </a:extLst>
              </a:tr>
              <a:tr h="553881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Linear Regression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491.35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7800108"/>
                  </a:ext>
                </a:extLst>
              </a:tr>
              <a:tr h="642417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Ridge Model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568.12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851729"/>
                  </a:ext>
                </a:extLst>
              </a:tr>
              <a:tr h="794615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Random Forest Regression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713.25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6823143"/>
                  </a:ext>
                </a:extLst>
              </a:tr>
              <a:tr h="400824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GB" sz="2800" u="none" strike="noStrike" dirty="0">
                          <a:effectLst/>
                        </a:rPr>
                        <a:t>LSTM (Time Series)</a:t>
                      </a:r>
                      <a:endParaRPr lang="en-GB" sz="2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GB" sz="2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140.169</a:t>
                      </a:r>
                      <a:endParaRPr lang="en-GB" sz="2800" b="1" i="0" u="none" strike="noStrike" dirty="0">
                        <a:solidFill>
                          <a:srgbClr val="FF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0244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377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5" name="Picture 24" descr="A white and blue background">
            <a:extLst>
              <a:ext uri="{FF2B5EF4-FFF2-40B4-BE49-F238E27FC236}">
                <a16:creationId xmlns:a16="http://schemas.microsoft.com/office/drawing/2014/main" id="{9835867C-AEAB-7E0D-4B54-09C86711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" y="55996"/>
            <a:ext cx="11255939" cy="6858000"/>
          </a:xfrm>
          <a:prstGeom prst="rect">
            <a:avLst/>
          </a:prstGeom>
        </p:spPr>
      </p:pic>
      <p:sp>
        <p:nvSpPr>
          <p:cNvPr id="26" name="Title 14">
            <a:extLst>
              <a:ext uri="{FF2B5EF4-FFF2-40B4-BE49-F238E27FC236}">
                <a16:creationId xmlns:a16="http://schemas.microsoft.com/office/drawing/2014/main" id="{8684C6D3-CE14-2EA4-2128-8F9659C1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2" y="346384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Hypothesis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1EC88-76DD-CC8F-807B-9AF0A09EF49E}"/>
              </a:ext>
            </a:extLst>
          </p:cNvPr>
          <p:cNvSpPr txBox="1"/>
          <p:nvPr/>
        </p:nvSpPr>
        <p:spPr>
          <a:xfrm>
            <a:off x="1384121" y="1467318"/>
            <a:ext cx="10191079" cy="50536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The case study aims to predict the price of bitcoin by keeping commodity assets, traditional financial instrument indices, and some bitcoin-related variables that can affect the price of bitcoin.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Translated above methodologies into a hypothesis we have formed a hypothesis below:</a:t>
            </a:r>
          </a:p>
          <a:p>
            <a:pPr marL="285750" indent="-285750" algn="just">
              <a:lnSpc>
                <a:spcPct val="114999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400" kern="100" dirty="0">
              <a:solidFill>
                <a:schemeClr val="accent5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400" b="1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H0: </a:t>
            </a:r>
            <a:r>
              <a:rPr lang="en-GB" sz="2400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None of the variables affect the price of bitcoin.</a:t>
            </a:r>
          </a:p>
          <a:p>
            <a:pPr marL="285750" indent="-285750" algn="just">
              <a:lnSpc>
                <a:spcPct val="114999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400" kern="100" dirty="0">
              <a:solidFill>
                <a:schemeClr val="accent5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2400" b="1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H1: </a:t>
            </a:r>
            <a:r>
              <a:rPr lang="en-GB" sz="2400" kern="100" dirty="0">
                <a:solidFill>
                  <a:schemeClr val="accent5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/>
              </a:rPr>
              <a:t>At least one of the variables affects the price of bitcoin.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815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5" name="Picture 24" descr="A white and blue background">
            <a:extLst>
              <a:ext uri="{FF2B5EF4-FFF2-40B4-BE49-F238E27FC236}">
                <a16:creationId xmlns:a16="http://schemas.microsoft.com/office/drawing/2014/main" id="{9835867C-AEAB-7E0D-4B54-09C86711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26" name="Title 14">
            <a:extLst>
              <a:ext uri="{FF2B5EF4-FFF2-40B4-BE49-F238E27FC236}">
                <a16:creationId xmlns:a16="http://schemas.microsoft.com/office/drawing/2014/main" id="{8684C6D3-CE14-2EA4-2128-8F9659C1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88" y="343573"/>
            <a:ext cx="11231881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Result &amp; Future Directions (Interpretation)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1EC88-76DD-CC8F-807B-9AF0A09EF49E}"/>
              </a:ext>
            </a:extLst>
          </p:cNvPr>
          <p:cNvSpPr txBox="1"/>
          <p:nvPr/>
        </p:nvSpPr>
        <p:spPr>
          <a:xfrm>
            <a:off x="1042288" y="1463712"/>
            <a:ext cx="10984761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Through training and testing the model, we obtained a root mean square error (RMSE) score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100.21</a:t>
            </a:r>
            <a:r>
              <a:rPr lang="en-US" sz="24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, indicating minimal errors. This model demonstrated a strong fit during testing, leading us to conclude it as the best predictive model.</a:t>
            </a:r>
            <a:br>
              <a:rPr lang="en-GB" sz="2800" dirty="0"/>
            </a:br>
            <a:endParaRPr lang="en-US" sz="28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7B1C3-CDAA-35D6-5EA0-B202E359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09" y="3143242"/>
            <a:ext cx="6907462" cy="350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8925BF-B09A-4502-43B2-E798897242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8093705" y="3148881"/>
            <a:ext cx="3968791" cy="35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2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5" name="Picture 24" descr="A white and blue background">
            <a:extLst>
              <a:ext uri="{FF2B5EF4-FFF2-40B4-BE49-F238E27FC236}">
                <a16:creationId xmlns:a16="http://schemas.microsoft.com/office/drawing/2014/main" id="{9835867C-AEAB-7E0D-4B54-09C867118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" y="0"/>
            <a:ext cx="11255939" cy="6858000"/>
          </a:xfrm>
          <a:prstGeom prst="rect">
            <a:avLst/>
          </a:prstGeom>
        </p:spPr>
      </p:pic>
      <p:sp>
        <p:nvSpPr>
          <p:cNvPr id="26" name="Title 14">
            <a:extLst>
              <a:ext uri="{FF2B5EF4-FFF2-40B4-BE49-F238E27FC236}">
                <a16:creationId xmlns:a16="http://schemas.microsoft.com/office/drawing/2014/main" id="{8684C6D3-CE14-2EA4-2128-8F9659C1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85" y="596012"/>
            <a:ext cx="8958230" cy="1120139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Conclusion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1EC88-76DD-CC8F-807B-9AF0A09EF49E}"/>
              </a:ext>
            </a:extLst>
          </p:cNvPr>
          <p:cNvSpPr txBox="1"/>
          <p:nvPr/>
        </p:nvSpPr>
        <p:spPr>
          <a:xfrm>
            <a:off x="1275431" y="1663450"/>
            <a:ext cx="5002540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We showcased data-driven methods for predicting Bitcoin prices, pinpointing key factors affecting its fluctuations.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On the other hand, Various factors were also effected the predictions.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Despite ongoing challenges, our study offers valuable insights for future research in this area.</a:t>
            </a:r>
            <a:endParaRPr lang="en-US" sz="2400" dirty="0">
              <a:solidFill>
                <a:schemeClr val="accent4">
                  <a:lumMod val="75000"/>
                  <a:lumOff val="25000"/>
                </a:schemeClr>
              </a:solidFill>
              <a:effectLst/>
              <a:cs typeface="Arial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 sz="240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AD6F5-EA53-C4CE-62F3-C60A9FDA86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810232" y="1716151"/>
            <a:ext cx="5381767" cy="4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1881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26D47A37CFA34CAC62196B321F23CA" ma:contentTypeVersion="5" ma:contentTypeDescription="Create a new document." ma:contentTypeScope="" ma:versionID="fb8184fc8a672df6abcbcefc47efc58a">
  <xsd:schema xmlns:xsd="http://www.w3.org/2001/XMLSchema" xmlns:xs="http://www.w3.org/2001/XMLSchema" xmlns:p="http://schemas.microsoft.com/office/2006/metadata/properties" xmlns:ns2="4a631868-092d-4ede-a44e-eb9d304f685e" xmlns:ns3="95a6d8c9-e9c7-4252-905c-c0567b8a0b28" targetNamespace="http://schemas.microsoft.com/office/2006/metadata/properties" ma:root="true" ma:fieldsID="6114c86448204cd368ff81fcdf5ff0d9" ns2:_="" ns3:_="">
    <xsd:import namespace="4a631868-092d-4ede-a44e-eb9d304f685e"/>
    <xsd:import namespace="95a6d8c9-e9c7-4252-905c-c0567b8a0b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31868-092d-4ede-a44e-eb9d304f6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6d8c9-e9c7-4252-905c-c0567b8a0b2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0FE736-DACE-466B-9071-80673836A5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523D8C-8206-44B4-AE31-766714F00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631868-092d-4ede-a44e-eb9d304f685e"/>
    <ds:schemaRef ds:uri="95a6d8c9-e9c7-4252-905c-c0567b8a0b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B110CA-8A3D-47BF-B16B-41BEC64FF04F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5a6d8c9-e9c7-4252-905c-c0567b8a0b28"/>
    <ds:schemaRef ds:uri="4a631868-092d-4ede-a44e-eb9d304f685e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505</Words>
  <Application>Microsoft Macintosh PowerPoint</Application>
  <PresentationFormat>Widescreen</PresentationFormat>
  <Paragraphs>83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Aptos Narrow</vt:lpstr>
      <vt:lpstr>Arial</vt:lpstr>
      <vt:lpstr>Arial Black</vt:lpstr>
      <vt:lpstr>Calibri</vt:lpstr>
      <vt:lpstr>Montserrat</vt:lpstr>
      <vt:lpstr>Montserrat Medium</vt:lpstr>
      <vt:lpstr>Wingdings</vt:lpstr>
      <vt:lpstr>B&amp;D-Powerpoint Template_16x9</vt:lpstr>
      <vt:lpstr>PowerPoint Presentation</vt:lpstr>
      <vt:lpstr>History and context</vt:lpstr>
      <vt:lpstr>Challenges ?</vt:lpstr>
      <vt:lpstr> Data Overview</vt:lpstr>
      <vt:lpstr> Methodology</vt:lpstr>
      <vt:lpstr> Model Training &amp; Evaluation</vt:lpstr>
      <vt:lpstr>Hypothesis</vt:lpstr>
      <vt:lpstr>Result &amp; Future Directions (Interpretation)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lastModifiedBy>Abu huraira</cp:lastModifiedBy>
  <cp:revision>123</cp:revision>
  <dcterms:created xsi:type="dcterms:W3CDTF">2020-02-05T16:03:23Z</dcterms:created>
  <dcterms:modified xsi:type="dcterms:W3CDTF">2024-02-23T14:35:51Z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0x0101006026D47A37CFA34CAC62196B321F23CA</vt:lpwstr>
  </property>
</Properties>
</file>